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  <p:sldId id="259" r:id="rId7"/>
    <p:sldId id="260" r:id="rId8"/>
    <p:sldId id="272" r:id="rId9"/>
    <p:sldId id="261" r:id="rId10"/>
    <p:sldId id="265" r:id="rId11"/>
    <p:sldId id="273" r:id="rId12"/>
    <p:sldId id="267" r:id="rId13"/>
    <p:sldId id="268" r:id="rId14"/>
    <p:sldId id="269" r:id="rId15"/>
    <p:sldId id="270" r:id="rId16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B78A07-DAEB-4C75-91EB-30126E139928}" v="4" dt="2026-06-29T07:36:32.539"/>
    <p1510:client id="{7C807806-C65C-42A8-9212-19359B5B55AB}" v="3" dt="2026-06-29T08:33:28.835"/>
    <p1510:client id="{E253275E-4D78-47EB-B37B-1AF648B85072}" v="6" dt="2026-06-29T08:23:56.91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876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95" dirty="0">
                <a:solidFill>
                  <a:srgbClr val="FFFFFF"/>
                </a:solidFill>
              </a:rPr>
              <a:t>Comité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85" dirty="0">
                <a:solidFill>
                  <a:srgbClr val="FFFFFF"/>
                </a:solidFill>
              </a:rPr>
              <a:t>Ético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125" dirty="0">
                <a:solidFill>
                  <a:srgbClr val="FFFFFF"/>
                </a:solidFill>
              </a:rPr>
              <a:t>Fundae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95" dirty="0">
                <a:solidFill>
                  <a:srgbClr val="FFFFFF"/>
                </a:solidFill>
              </a:rPr>
              <a:t>Comité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85" dirty="0">
                <a:solidFill>
                  <a:srgbClr val="FFFFFF"/>
                </a:solidFill>
              </a:rPr>
              <a:t>Ético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125" dirty="0">
                <a:solidFill>
                  <a:srgbClr val="FFFFFF"/>
                </a:solidFill>
              </a:rPr>
              <a:t>Fundae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95" dirty="0">
                <a:solidFill>
                  <a:srgbClr val="FFFFFF"/>
                </a:solidFill>
              </a:rPr>
              <a:t>Comité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85" dirty="0">
                <a:solidFill>
                  <a:srgbClr val="FFFFFF"/>
                </a:solidFill>
              </a:rPr>
              <a:t>Ético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125" dirty="0">
                <a:solidFill>
                  <a:srgbClr val="FFFFFF"/>
                </a:solidFill>
              </a:rPr>
              <a:t>Fundae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95" dirty="0">
                <a:solidFill>
                  <a:srgbClr val="FFFFFF"/>
                </a:solidFill>
              </a:rPr>
              <a:t>Comité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85" dirty="0">
                <a:solidFill>
                  <a:srgbClr val="FFFFFF"/>
                </a:solidFill>
              </a:rPr>
              <a:t>Ético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125" dirty="0">
                <a:solidFill>
                  <a:srgbClr val="FFFFFF"/>
                </a:solidFill>
              </a:rPr>
              <a:t>Fundae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95" dirty="0">
                <a:solidFill>
                  <a:srgbClr val="FFFFFF"/>
                </a:solidFill>
              </a:rPr>
              <a:t>Comité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85" dirty="0">
                <a:solidFill>
                  <a:srgbClr val="FFFFFF"/>
                </a:solidFill>
              </a:rPr>
              <a:t>Ético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125" dirty="0">
                <a:solidFill>
                  <a:srgbClr val="FFFFFF"/>
                </a:solidFill>
              </a:rPr>
              <a:t>Fundae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667250" y="0"/>
            <a:ext cx="2857500" cy="6858000"/>
          </a:xfrm>
          <a:custGeom>
            <a:avLst/>
            <a:gdLst/>
            <a:ahLst/>
            <a:cxnLst/>
            <a:rect l="l" t="t" r="r" b="b"/>
            <a:pathLst>
              <a:path w="2857500" h="6858000">
                <a:moveTo>
                  <a:pt x="2857500" y="0"/>
                </a:moveTo>
                <a:lnTo>
                  <a:pt x="0" y="0"/>
                </a:lnTo>
                <a:lnTo>
                  <a:pt x="0" y="6858000"/>
                </a:lnTo>
                <a:lnTo>
                  <a:pt x="2857500" y="6858000"/>
                </a:lnTo>
                <a:lnTo>
                  <a:pt x="2857500" y="0"/>
                </a:lnTo>
                <a:close/>
              </a:path>
            </a:pathLst>
          </a:custGeom>
          <a:solidFill>
            <a:srgbClr val="F1F1F1">
              <a:alpha val="3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1011974"/>
            <a:ext cx="1036319" cy="685800"/>
          </a:xfrm>
          <a:custGeom>
            <a:avLst/>
            <a:gdLst/>
            <a:ahLst/>
            <a:cxnLst/>
            <a:rect l="l" t="t" r="r" b="b"/>
            <a:pathLst>
              <a:path w="1036319" h="685800">
                <a:moveTo>
                  <a:pt x="1036319" y="0"/>
                </a:moveTo>
                <a:lnTo>
                  <a:pt x="0" y="0"/>
                </a:lnTo>
                <a:lnTo>
                  <a:pt x="0" y="685800"/>
                </a:lnTo>
                <a:lnTo>
                  <a:pt x="1036319" y="685800"/>
                </a:lnTo>
                <a:lnTo>
                  <a:pt x="1036319" y="0"/>
                </a:lnTo>
                <a:close/>
              </a:path>
            </a:pathLst>
          </a:custGeom>
          <a:solidFill>
            <a:srgbClr val="001D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75702" y="709448"/>
            <a:ext cx="10343314" cy="15605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22963" y="2503232"/>
            <a:ext cx="8820150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5789" y="6316597"/>
            <a:ext cx="1941614" cy="3738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95" dirty="0">
                <a:solidFill>
                  <a:srgbClr val="FFFFFF"/>
                </a:solidFill>
              </a:rPr>
              <a:t>Comité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85" dirty="0">
                <a:solidFill>
                  <a:srgbClr val="FFFFFF"/>
                </a:solidFill>
              </a:rPr>
              <a:t>Ético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125" dirty="0">
                <a:solidFill>
                  <a:srgbClr val="FFFFFF"/>
                </a:solidFill>
              </a:rPr>
              <a:t>Fundae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uidando.es/resumen-blogosfera-enfermera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creativecommons.org/licenses/by-nc-sa/3.0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mailto:comiteetico@fundae.es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mailto:comiteetico@fundae.es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08139" y="1447800"/>
            <a:ext cx="5168251" cy="2764218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 marR="5080">
              <a:lnSpc>
                <a:spcPts val="5180"/>
              </a:lnSpc>
              <a:spcBef>
                <a:spcPts val="755"/>
              </a:spcBef>
            </a:pPr>
            <a:r>
              <a:rPr spc="530" dirty="0">
                <a:solidFill>
                  <a:srgbClr val="001D85"/>
                </a:solidFill>
              </a:rPr>
              <a:t>CONFLICTO </a:t>
            </a:r>
            <a:r>
              <a:rPr spc="650" dirty="0">
                <a:solidFill>
                  <a:srgbClr val="001D85"/>
                </a:solidFill>
              </a:rPr>
              <a:t>DE</a:t>
            </a:r>
            <a:r>
              <a:rPr spc="35" dirty="0">
                <a:solidFill>
                  <a:srgbClr val="001D85"/>
                </a:solidFill>
              </a:rPr>
              <a:t> </a:t>
            </a:r>
            <a:r>
              <a:rPr spc="540" dirty="0">
                <a:solidFill>
                  <a:srgbClr val="001D85"/>
                </a:solidFill>
              </a:rPr>
              <a:t>INTERÉS</a:t>
            </a:r>
            <a:r>
              <a:rPr lang="es-ES" spc="540" dirty="0">
                <a:solidFill>
                  <a:srgbClr val="001D85"/>
                </a:solidFill>
              </a:rPr>
              <a:t> EN LA CONTRATACIÓN PÚBLICA</a:t>
            </a:r>
            <a:endParaRPr spc="540" dirty="0">
              <a:solidFill>
                <a:srgbClr val="001D85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10911" y="4340351"/>
            <a:ext cx="3533140" cy="1110615"/>
          </a:xfrm>
          <a:prstGeom prst="rect">
            <a:avLst/>
          </a:prstGeom>
        </p:spPr>
        <p:txBody>
          <a:bodyPr vert="horz" wrap="square" lIns="0" tIns="1892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90"/>
              </a:spcBef>
              <a:tabLst>
                <a:tab pos="2267585" algn="l"/>
              </a:tabLst>
            </a:pPr>
            <a:r>
              <a:rPr sz="2400" b="1" spc="335" dirty="0">
                <a:solidFill>
                  <a:srgbClr val="404040"/>
                </a:solidFill>
                <a:latin typeface="Calibri"/>
                <a:cs typeface="Calibri"/>
              </a:rPr>
              <a:t>Comité</a:t>
            </a:r>
            <a:r>
              <a:rPr sz="2400" b="1" spc="4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spc="300" dirty="0">
                <a:solidFill>
                  <a:srgbClr val="404040"/>
                </a:solidFill>
                <a:latin typeface="Calibri"/>
                <a:cs typeface="Calibri"/>
              </a:rPr>
              <a:t>Ético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	</a:t>
            </a:r>
            <a:r>
              <a:rPr sz="2400" b="1" spc="395" dirty="0">
                <a:solidFill>
                  <a:srgbClr val="404040"/>
                </a:solidFill>
                <a:latin typeface="Calibri"/>
                <a:cs typeface="Calibri"/>
              </a:rPr>
              <a:t>Fundae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95"/>
              </a:spcBef>
              <a:tabLst>
                <a:tab pos="1833245" algn="l"/>
              </a:tabLst>
            </a:pPr>
            <a:r>
              <a:rPr lang="es-ES" sz="2400" spc="350" dirty="0">
                <a:solidFill>
                  <a:srgbClr val="404040"/>
                </a:solidFill>
                <a:latin typeface="Calibri"/>
                <a:cs typeface="Calibri"/>
              </a:rPr>
              <a:t>Junio 2026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32544" y="159670"/>
            <a:ext cx="2543847" cy="7311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88371" y="1181040"/>
            <a:ext cx="6430645" cy="124457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es-ES" dirty="0"/>
              <a:t>Marco normativo</a:t>
            </a:r>
            <a:br>
              <a:rPr lang="es-ES" dirty="0"/>
            </a:br>
            <a:endParaRPr sz="3200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" y="12"/>
            <a:ext cx="4580064" cy="6857987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5242902" y="1917852"/>
            <a:ext cx="5943600" cy="0"/>
          </a:xfrm>
          <a:custGeom>
            <a:avLst/>
            <a:gdLst/>
            <a:ahLst/>
            <a:cxnLst/>
            <a:rect l="l" t="t" r="r" b="b"/>
            <a:pathLst>
              <a:path w="5943600">
                <a:moveTo>
                  <a:pt x="0" y="0"/>
                </a:moveTo>
                <a:lnTo>
                  <a:pt x="5943600" y="0"/>
                </a:lnTo>
              </a:path>
            </a:pathLst>
          </a:custGeom>
          <a:ln w="12700">
            <a:solidFill>
              <a:srgbClr val="404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159373" y="2209800"/>
            <a:ext cx="6009640" cy="3613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800" dirty="0">
                <a:latin typeface="+mn-lt"/>
              </a:rPr>
              <a:t>Ley 9/2017, de Contratos del Sector Público (LCSP), especialmente su </a:t>
            </a:r>
            <a:r>
              <a:rPr lang="es-ES" sz="1800" b="1" dirty="0">
                <a:latin typeface="+mn-lt"/>
              </a:rPr>
              <a:t>artículo 64</a:t>
            </a:r>
            <a:r>
              <a:rPr lang="es-ES" sz="1800" dirty="0">
                <a:latin typeface="+mn-lt"/>
              </a:rPr>
              <a:t>, que obliga a los órganos de contratación a prevenir, detectar y resolver los conflictos de intereses para garantizar la transparencia, la igualdad de trato y la libre competencia. </a:t>
            </a:r>
          </a:p>
          <a:p>
            <a:pPr lvl="0"/>
            <a:endParaRPr lang="es-ES" sz="1800" dirty="0">
              <a:latin typeface="+mn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800" dirty="0">
                <a:latin typeface="+mn-lt"/>
              </a:rPr>
              <a:t>La Directiva 2014/24/UE, de la que deriva el artículo 64 de la LCSP. </a:t>
            </a:r>
          </a:p>
          <a:p>
            <a:pPr lvl="0"/>
            <a:endParaRPr lang="es-ES" sz="1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800" dirty="0">
                <a:latin typeface="+mn-lt"/>
              </a:rPr>
              <a:t>El Reglamento (UE) 2021/241 y la normativa vinculada al Plan de Recuperación, que introducen la </a:t>
            </a:r>
            <a:r>
              <a:rPr lang="es-ES" sz="1800" b="1" dirty="0">
                <a:latin typeface="+mn-lt"/>
              </a:rPr>
              <a:t>Declaración de Ausencia de Conflicto de Intereses (DACI)</a:t>
            </a:r>
            <a:r>
              <a:rPr lang="es-ES" sz="1800" dirty="0">
                <a:latin typeface="+mn-lt"/>
              </a:rPr>
              <a:t> como medida preventiva en los contratos financiados con fondos europeos.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86503" y="310362"/>
            <a:ext cx="632078" cy="45906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6176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95" dirty="0">
                <a:solidFill>
                  <a:srgbClr val="FFFFFF"/>
                </a:solidFill>
              </a:rPr>
              <a:t>Comité</a:t>
            </a:r>
            <a:r>
              <a:rPr spc="35" dirty="0">
                <a:solidFill>
                  <a:srgbClr val="FFFFFF"/>
                </a:solidFill>
              </a:rPr>
              <a:t> </a:t>
            </a:r>
            <a:r>
              <a:rPr spc="85" dirty="0">
                <a:solidFill>
                  <a:srgbClr val="FFFFFF"/>
                </a:solidFill>
              </a:rPr>
              <a:t>Ético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125" dirty="0">
                <a:solidFill>
                  <a:srgbClr val="FFFFFF"/>
                </a:solidFill>
              </a:rPr>
              <a:t>Fundae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48550" y="5356885"/>
            <a:ext cx="2857500" cy="1501140"/>
          </a:xfrm>
          <a:custGeom>
            <a:avLst/>
            <a:gdLst/>
            <a:ahLst/>
            <a:cxnLst/>
            <a:rect l="l" t="t" r="r" b="b"/>
            <a:pathLst>
              <a:path w="2857500" h="1501140">
                <a:moveTo>
                  <a:pt x="0" y="1501114"/>
                </a:moveTo>
                <a:lnTo>
                  <a:pt x="2857500" y="1501114"/>
                </a:lnTo>
                <a:lnTo>
                  <a:pt x="2857500" y="0"/>
                </a:lnTo>
                <a:lnTo>
                  <a:pt x="0" y="0"/>
                </a:lnTo>
                <a:lnTo>
                  <a:pt x="0" y="1501114"/>
                </a:lnTo>
                <a:close/>
              </a:path>
            </a:pathLst>
          </a:custGeom>
          <a:solidFill>
            <a:srgbClr val="F1F1F1">
              <a:alpha val="3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2" y="0"/>
            <a:ext cx="12192380" cy="5864225"/>
            <a:chOff x="12" y="0"/>
            <a:chExt cx="12192380" cy="5864225"/>
          </a:xfrm>
        </p:grpSpPr>
        <p:sp>
          <p:nvSpPr>
            <p:cNvPr id="4" name="object 4"/>
            <p:cNvSpPr/>
            <p:nvPr/>
          </p:nvSpPr>
          <p:spPr>
            <a:xfrm>
              <a:off x="7448550" y="0"/>
              <a:ext cx="2857500" cy="507365"/>
            </a:xfrm>
            <a:custGeom>
              <a:avLst/>
              <a:gdLst/>
              <a:ahLst/>
              <a:cxnLst/>
              <a:rect l="l" t="t" r="r" b="b"/>
              <a:pathLst>
                <a:path w="2857500" h="507365">
                  <a:moveTo>
                    <a:pt x="0" y="507326"/>
                  </a:moveTo>
                  <a:lnTo>
                    <a:pt x="2857500" y="507326"/>
                  </a:lnTo>
                  <a:lnTo>
                    <a:pt x="2857500" y="0"/>
                  </a:lnTo>
                  <a:lnTo>
                    <a:pt x="0" y="0"/>
                  </a:lnTo>
                  <a:lnTo>
                    <a:pt x="0" y="507326"/>
                  </a:lnTo>
                  <a:close/>
                </a:path>
              </a:pathLst>
            </a:custGeom>
            <a:solidFill>
              <a:srgbClr val="F1F1F1">
                <a:alpha val="3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54308" y="507326"/>
              <a:ext cx="7538084" cy="4850130"/>
            </a:xfrm>
            <a:custGeom>
              <a:avLst/>
              <a:gdLst/>
              <a:ahLst/>
              <a:cxnLst/>
              <a:rect l="l" t="t" r="r" b="b"/>
              <a:pathLst>
                <a:path w="7538084" h="4850130">
                  <a:moveTo>
                    <a:pt x="7537691" y="0"/>
                  </a:moveTo>
                  <a:lnTo>
                    <a:pt x="0" y="0"/>
                  </a:lnTo>
                  <a:lnTo>
                    <a:pt x="0" y="4849558"/>
                  </a:lnTo>
                  <a:lnTo>
                    <a:pt x="7537691" y="4849558"/>
                  </a:lnTo>
                  <a:lnTo>
                    <a:pt x="7537691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12" y="0"/>
              <a:ext cx="4654550" cy="5864225"/>
            </a:xfrm>
            <a:custGeom>
              <a:avLst/>
              <a:gdLst/>
              <a:ahLst/>
              <a:cxnLst/>
              <a:rect l="l" t="t" r="r" b="b"/>
              <a:pathLst>
                <a:path w="4654550" h="5864225">
                  <a:moveTo>
                    <a:pt x="4654296" y="0"/>
                  </a:moveTo>
                  <a:lnTo>
                    <a:pt x="0" y="0"/>
                  </a:lnTo>
                  <a:lnTo>
                    <a:pt x="0" y="5864225"/>
                  </a:lnTo>
                  <a:lnTo>
                    <a:pt x="4654296" y="5864225"/>
                  </a:lnTo>
                  <a:lnTo>
                    <a:pt x="4654296" y="0"/>
                  </a:lnTo>
                  <a:close/>
                </a:path>
              </a:pathLst>
            </a:custGeom>
            <a:solidFill>
              <a:srgbClr val="001D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370247" y="2322779"/>
              <a:ext cx="1348740" cy="1219200"/>
            </a:xfrm>
            <a:custGeom>
              <a:avLst/>
              <a:gdLst/>
              <a:ahLst/>
              <a:cxnLst/>
              <a:rect l="l" t="t" r="r" b="b"/>
              <a:pathLst>
                <a:path w="1348739" h="1219200">
                  <a:moveTo>
                    <a:pt x="1348384" y="0"/>
                  </a:moveTo>
                  <a:lnTo>
                    <a:pt x="0" y="0"/>
                  </a:lnTo>
                  <a:lnTo>
                    <a:pt x="0" y="1218666"/>
                  </a:lnTo>
                  <a:lnTo>
                    <a:pt x="1348384" y="1218666"/>
                  </a:lnTo>
                  <a:lnTo>
                    <a:pt x="1348384" y="0"/>
                  </a:lnTo>
                  <a:close/>
                </a:path>
              </a:pathLst>
            </a:custGeom>
            <a:solidFill>
              <a:srgbClr val="0E28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96306" y="625695"/>
            <a:ext cx="3000375" cy="3390672"/>
          </a:xfrm>
          <a:prstGeom prst="rect">
            <a:avLst/>
          </a:prstGeom>
        </p:spPr>
        <p:txBody>
          <a:bodyPr vert="horz" wrap="square" lIns="0" tIns="81280" rIns="0" bIns="0" rtlCol="0" anchor="t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lang="es-ES" sz="4000" b="1" spc="150" dirty="0">
                <a:solidFill>
                  <a:srgbClr val="FFFFFF"/>
                </a:solidFill>
                <a:latin typeface="Calibri"/>
                <a:cs typeface="Calibri"/>
              </a:rPr>
              <a:t>¿Qué es un conflicto de intereses en la </a:t>
            </a:r>
            <a:r>
              <a:rPr lang="es-ES" sz="4000" b="1" spc="150">
                <a:solidFill>
                  <a:srgbClr val="FFFFFF"/>
                </a:solidFill>
                <a:latin typeface="Calibri"/>
                <a:cs typeface="Calibri"/>
              </a:rPr>
              <a:t>Contratación</a:t>
            </a:r>
            <a:r>
              <a:rPr lang="es-ES" sz="4000" b="1" spc="150" dirty="0">
                <a:solidFill>
                  <a:srgbClr val="FFFFFF"/>
                </a:solidFill>
                <a:latin typeface="Calibri"/>
                <a:cs typeface="Calibri"/>
              </a:rPr>
              <a:t> Pública?</a:t>
            </a:r>
            <a:endParaRPr lang="es-ES" sz="40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392707" y="1146681"/>
            <a:ext cx="4944110" cy="3090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s-ES" sz="1800" b="0" dirty="0"/>
              <a:t>Según el artículo 64 de la LCSP, existe conflicto de intereses cuando una persona que participa en un procedimiento de contratación tiene un interés financiero, económico o personal, directo o indirecto, que pueda comprometer, o parecer que compromete, su imparcialidad e independencia.</a:t>
            </a:r>
            <a:br>
              <a:rPr lang="es-ES" sz="1800" b="0" dirty="0"/>
            </a:br>
            <a:br>
              <a:rPr lang="es-ES" sz="1800" b="0" dirty="0"/>
            </a:br>
            <a:r>
              <a:rPr lang="es-ES" sz="1800" b="0" dirty="0"/>
              <a:t>Es importante destacar que no es necesario que exista una actuación irregular, basta con que exista un riesgo para la objetividad de la decisión.</a:t>
            </a:r>
            <a:br>
              <a:rPr lang="es-ES" sz="2000" dirty="0"/>
            </a:br>
            <a:endParaRPr sz="2000" dirty="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637454" y="310362"/>
            <a:ext cx="7181215" cy="3023870"/>
            <a:chOff x="4637454" y="310362"/>
            <a:chExt cx="7181215" cy="3023870"/>
          </a:xfrm>
        </p:grpSpPr>
        <p:sp>
          <p:nvSpPr>
            <p:cNvPr id="14" name="object 14"/>
            <p:cNvSpPr/>
            <p:nvPr/>
          </p:nvSpPr>
          <p:spPr>
            <a:xfrm>
              <a:off x="4637454" y="2530473"/>
              <a:ext cx="803275" cy="803275"/>
            </a:xfrm>
            <a:custGeom>
              <a:avLst/>
              <a:gdLst/>
              <a:ahLst/>
              <a:cxnLst/>
              <a:rect l="l" t="t" r="r" b="b"/>
              <a:pathLst>
                <a:path w="803275" h="803275">
                  <a:moveTo>
                    <a:pt x="401637" y="0"/>
                  </a:moveTo>
                  <a:lnTo>
                    <a:pt x="354863" y="2707"/>
                  </a:lnTo>
                  <a:lnTo>
                    <a:pt x="309657" y="10626"/>
                  </a:lnTo>
                  <a:lnTo>
                    <a:pt x="266322" y="23453"/>
                  </a:lnTo>
                  <a:lnTo>
                    <a:pt x="225163" y="40885"/>
                  </a:lnTo>
                  <a:lnTo>
                    <a:pt x="186481" y="62617"/>
                  </a:lnTo>
                  <a:lnTo>
                    <a:pt x="150583" y="88347"/>
                  </a:lnTo>
                  <a:lnTo>
                    <a:pt x="117770" y="117770"/>
                  </a:lnTo>
                  <a:lnTo>
                    <a:pt x="88347" y="150583"/>
                  </a:lnTo>
                  <a:lnTo>
                    <a:pt x="62581" y="186545"/>
                  </a:lnTo>
                  <a:lnTo>
                    <a:pt x="40885" y="225163"/>
                  </a:lnTo>
                  <a:lnTo>
                    <a:pt x="23453" y="266322"/>
                  </a:lnTo>
                  <a:lnTo>
                    <a:pt x="10626" y="309657"/>
                  </a:lnTo>
                  <a:lnTo>
                    <a:pt x="2707" y="354863"/>
                  </a:lnTo>
                  <a:lnTo>
                    <a:pt x="0" y="401637"/>
                  </a:lnTo>
                  <a:lnTo>
                    <a:pt x="2707" y="448413"/>
                  </a:lnTo>
                  <a:lnTo>
                    <a:pt x="10626" y="493621"/>
                  </a:lnTo>
                  <a:lnTo>
                    <a:pt x="23453" y="536957"/>
                  </a:lnTo>
                  <a:lnTo>
                    <a:pt x="40885" y="578117"/>
                  </a:lnTo>
                  <a:lnTo>
                    <a:pt x="62617" y="616798"/>
                  </a:lnTo>
                  <a:lnTo>
                    <a:pt x="88347" y="652697"/>
                  </a:lnTo>
                  <a:lnTo>
                    <a:pt x="117770" y="685509"/>
                  </a:lnTo>
                  <a:lnTo>
                    <a:pt x="150583" y="714931"/>
                  </a:lnTo>
                  <a:lnTo>
                    <a:pt x="186481" y="740660"/>
                  </a:lnTo>
                  <a:lnTo>
                    <a:pt x="225163" y="762392"/>
                  </a:lnTo>
                  <a:lnTo>
                    <a:pt x="266322" y="779822"/>
                  </a:lnTo>
                  <a:lnTo>
                    <a:pt x="309657" y="792649"/>
                  </a:lnTo>
                  <a:lnTo>
                    <a:pt x="354863" y="800568"/>
                  </a:lnTo>
                  <a:lnTo>
                    <a:pt x="401637" y="803275"/>
                  </a:lnTo>
                  <a:lnTo>
                    <a:pt x="448408" y="800568"/>
                  </a:lnTo>
                  <a:lnTo>
                    <a:pt x="493613" y="792649"/>
                  </a:lnTo>
                  <a:lnTo>
                    <a:pt x="536947" y="779822"/>
                  </a:lnTo>
                  <a:lnTo>
                    <a:pt x="578106" y="762392"/>
                  </a:lnTo>
                  <a:lnTo>
                    <a:pt x="593316" y="753846"/>
                  </a:lnTo>
                  <a:lnTo>
                    <a:pt x="401637" y="753846"/>
                  </a:lnTo>
                  <a:lnTo>
                    <a:pt x="353910" y="750625"/>
                  </a:lnTo>
                  <a:lnTo>
                    <a:pt x="308114" y="741243"/>
                  </a:lnTo>
                  <a:lnTo>
                    <a:pt x="264673" y="726124"/>
                  </a:lnTo>
                  <a:lnTo>
                    <a:pt x="224009" y="705690"/>
                  </a:lnTo>
                  <a:lnTo>
                    <a:pt x="186545" y="680364"/>
                  </a:lnTo>
                  <a:lnTo>
                    <a:pt x="152704" y="650570"/>
                  </a:lnTo>
                  <a:lnTo>
                    <a:pt x="122971" y="616798"/>
                  </a:lnTo>
                  <a:lnTo>
                    <a:pt x="97584" y="579265"/>
                  </a:lnTo>
                  <a:lnTo>
                    <a:pt x="77150" y="538601"/>
                  </a:lnTo>
                  <a:lnTo>
                    <a:pt x="62031" y="495160"/>
                  </a:lnTo>
                  <a:lnTo>
                    <a:pt x="52649" y="449364"/>
                  </a:lnTo>
                  <a:lnTo>
                    <a:pt x="49428" y="401637"/>
                  </a:lnTo>
                  <a:lnTo>
                    <a:pt x="52585" y="354863"/>
                  </a:lnTo>
                  <a:lnTo>
                    <a:pt x="52649" y="353910"/>
                  </a:lnTo>
                  <a:lnTo>
                    <a:pt x="62031" y="308114"/>
                  </a:lnTo>
                  <a:lnTo>
                    <a:pt x="77150" y="264673"/>
                  </a:lnTo>
                  <a:lnTo>
                    <a:pt x="97584" y="224009"/>
                  </a:lnTo>
                  <a:lnTo>
                    <a:pt x="122910" y="186545"/>
                  </a:lnTo>
                  <a:lnTo>
                    <a:pt x="152704" y="152704"/>
                  </a:lnTo>
                  <a:lnTo>
                    <a:pt x="186545" y="122910"/>
                  </a:lnTo>
                  <a:lnTo>
                    <a:pt x="224009" y="97584"/>
                  </a:lnTo>
                  <a:lnTo>
                    <a:pt x="264673" y="77150"/>
                  </a:lnTo>
                  <a:lnTo>
                    <a:pt x="308114" y="62031"/>
                  </a:lnTo>
                  <a:lnTo>
                    <a:pt x="353910" y="52649"/>
                  </a:lnTo>
                  <a:lnTo>
                    <a:pt x="401637" y="49428"/>
                  </a:lnTo>
                  <a:lnTo>
                    <a:pt x="593312" y="49428"/>
                  </a:lnTo>
                  <a:lnTo>
                    <a:pt x="578106" y="40885"/>
                  </a:lnTo>
                  <a:lnTo>
                    <a:pt x="536947" y="23453"/>
                  </a:lnTo>
                  <a:lnTo>
                    <a:pt x="493613" y="10626"/>
                  </a:lnTo>
                  <a:lnTo>
                    <a:pt x="448408" y="2707"/>
                  </a:lnTo>
                  <a:lnTo>
                    <a:pt x="401637" y="0"/>
                  </a:lnTo>
                  <a:close/>
                </a:path>
                <a:path w="803275" h="803275">
                  <a:moveTo>
                    <a:pt x="593312" y="49428"/>
                  </a:moveTo>
                  <a:lnTo>
                    <a:pt x="401637" y="49428"/>
                  </a:lnTo>
                  <a:lnTo>
                    <a:pt x="449364" y="52649"/>
                  </a:lnTo>
                  <a:lnTo>
                    <a:pt x="495160" y="62031"/>
                  </a:lnTo>
                  <a:lnTo>
                    <a:pt x="538601" y="77150"/>
                  </a:lnTo>
                  <a:lnTo>
                    <a:pt x="579265" y="97584"/>
                  </a:lnTo>
                  <a:lnTo>
                    <a:pt x="616729" y="122910"/>
                  </a:lnTo>
                  <a:lnTo>
                    <a:pt x="650570" y="152704"/>
                  </a:lnTo>
                  <a:lnTo>
                    <a:pt x="680364" y="186545"/>
                  </a:lnTo>
                  <a:lnTo>
                    <a:pt x="705690" y="224009"/>
                  </a:lnTo>
                  <a:lnTo>
                    <a:pt x="726124" y="264673"/>
                  </a:lnTo>
                  <a:lnTo>
                    <a:pt x="741243" y="308114"/>
                  </a:lnTo>
                  <a:lnTo>
                    <a:pt x="750625" y="353910"/>
                  </a:lnTo>
                  <a:lnTo>
                    <a:pt x="753846" y="401637"/>
                  </a:lnTo>
                  <a:lnTo>
                    <a:pt x="750689" y="448413"/>
                  </a:lnTo>
                  <a:lnTo>
                    <a:pt x="750625" y="449364"/>
                  </a:lnTo>
                  <a:lnTo>
                    <a:pt x="741243" y="495160"/>
                  </a:lnTo>
                  <a:lnTo>
                    <a:pt x="726124" y="538601"/>
                  </a:lnTo>
                  <a:lnTo>
                    <a:pt x="705690" y="579265"/>
                  </a:lnTo>
                  <a:lnTo>
                    <a:pt x="680303" y="616798"/>
                  </a:lnTo>
                  <a:lnTo>
                    <a:pt x="650570" y="650570"/>
                  </a:lnTo>
                  <a:lnTo>
                    <a:pt x="616729" y="680364"/>
                  </a:lnTo>
                  <a:lnTo>
                    <a:pt x="579265" y="705690"/>
                  </a:lnTo>
                  <a:lnTo>
                    <a:pt x="538601" y="726124"/>
                  </a:lnTo>
                  <a:lnTo>
                    <a:pt x="495160" y="741243"/>
                  </a:lnTo>
                  <a:lnTo>
                    <a:pt x="449364" y="750625"/>
                  </a:lnTo>
                  <a:lnTo>
                    <a:pt x="401637" y="753846"/>
                  </a:lnTo>
                  <a:lnTo>
                    <a:pt x="593316" y="753846"/>
                  </a:lnTo>
                  <a:lnTo>
                    <a:pt x="652686" y="714931"/>
                  </a:lnTo>
                  <a:lnTo>
                    <a:pt x="685499" y="685509"/>
                  </a:lnTo>
                  <a:lnTo>
                    <a:pt x="714923" y="652697"/>
                  </a:lnTo>
                  <a:lnTo>
                    <a:pt x="740654" y="616798"/>
                  </a:lnTo>
                  <a:lnTo>
                    <a:pt x="762387" y="578117"/>
                  </a:lnTo>
                  <a:lnTo>
                    <a:pt x="779820" y="536957"/>
                  </a:lnTo>
                  <a:lnTo>
                    <a:pt x="792648" y="493621"/>
                  </a:lnTo>
                  <a:lnTo>
                    <a:pt x="800567" y="448413"/>
                  </a:lnTo>
                  <a:lnTo>
                    <a:pt x="803275" y="401637"/>
                  </a:lnTo>
                  <a:lnTo>
                    <a:pt x="800567" y="354863"/>
                  </a:lnTo>
                  <a:lnTo>
                    <a:pt x="792648" y="309657"/>
                  </a:lnTo>
                  <a:lnTo>
                    <a:pt x="779820" y="266322"/>
                  </a:lnTo>
                  <a:lnTo>
                    <a:pt x="762387" y="225163"/>
                  </a:lnTo>
                  <a:lnTo>
                    <a:pt x="740689" y="186545"/>
                  </a:lnTo>
                  <a:lnTo>
                    <a:pt x="714923" y="150583"/>
                  </a:lnTo>
                  <a:lnTo>
                    <a:pt x="685499" y="117770"/>
                  </a:lnTo>
                  <a:lnTo>
                    <a:pt x="652686" y="88347"/>
                  </a:lnTo>
                  <a:lnTo>
                    <a:pt x="616787" y="62617"/>
                  </a:lnTo>
                  <a:lnTo>
                    <a:pt x="593312" y="494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02015" y="2730625"/>
              <a:ext cx="82676" cy="8267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014376" y="2880728"/>
              <a:ext cx="49530" cy="259715"/>
            </a:xfrm>
            <a:custGeom>
              <a:avLst/>
              <a:gdLst/>
              <a:ahLst/>
              <a:cxnLst/>
              <a:rect l="l" t="t" r="r" b="b"/>
              <a:pathLst>
                <a:path w="49529" h="259714">
                  <a:moveTo>
                    <a:pt x="24714" y="0"/>
                  </a:moveTo>
                  <a:lnTo>
                    <a:pt x="15098" y="1943"/>
                  </a:lnTo>
                  <a:lnTo>
                    <a:pt x="7242" y="7242"/>
                  </a:lnTo>
                  <a:lnTo>
                    <a:pt x="1943" y="15098"/>
                  </a:lnTo>
                  <a:lnTo>
                    <a:pt x="0" y="24714"/>
                  </a:lnTo>
                  <a:lnTo>
                    <a:pt x="0" y="234797"/>
                  </a:lnTo>
                  <a:lnTo>
                    <a:pt x="1943" y="244420"/>
                  </a:lnTo>
                  <a:lnTo>
                    <a:pt x="7242" y="252280"/>
                  </a:lnTo>
                  <a:lnTo>
                    <a:pt x="15098" y="257580"/>
                  </a:lnTo>
                  <a:lnTo>
                    <a:pt x="24714" y="259524"/>
                  </a:lnTo>
                  <a:lnTo>
                    <a:pt x="34330" y="257580"/>
                  </a:lnTo>
                  <a:lnTo>
                    <a:pt x="42186" y="252280"/>
                  </a:lnTo>
                  <a:lnTo>
                    <a:pt x="47484" y="244420"/>
                  </a:lnTo>
                  <a:lnTo>
                    <a:pt x="49428" y="234797"/>
                  </a:lnTo>
                  <a:lnTo>
                    <a:pt x="49428" y="24714"/>
                  </a:lnTo>
                  <a:lnTo>
                    <a:pt x="47484" y="15092"/>
                  </a:lnTo>
                  <a:lnTo>
                    <a:pt x="42186" y="7237"/>
                  </a:lnTo>
                  <a:lnTo>
                    <a:pt x="34330" y="1941"/>
                  </a:lnTo>
                  <a:lnTo>
                    <a:pt x="247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86502" y="310362"/>
              <a:ext cx="632078" cy="459064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98780">
              <a:lnSpc>
                <a:spcPct val="100000"/>
              </a:lnSpc>
              <a:spcBef>
                <a:spcPts val="90"/>
              </a:spcBef>
            </a:pPr>
            <a:r>
              <a:rPr spc="95" dirty="0"/>
              <a:t>Comité</a:t>
            </a:r>
            <a:r>
              <a:rPr spc="35" dirty="0"/>
              <a:t> </a:t>
            </a:r>
            <a:r>
              <a:rPr spc="85" dirty="0"/>
              <a:t>Ético</a:t>
            </a:r>
            <a:r>
              <a:rPr spc="25" dirty="0"/>
              <a:t> </a:t>
            </a:r>
            <a:r>
              <a:rPr spc="125" dirty="0"/>
              <a:t>Fundae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67250" y="0"/>
            <a:ext cx="2857500" cy="6858000"/>
          </a:xfrm>
          <a:custGeom>
            <a:avLst/>
            <a:gdLst/>
            <a:ahLst/>
            <a:cxnLst/>
            <a:rect l="l" t="t" r="r" b="b"/>
            <a:pathLst>
              <a:path w="2857500" h="6858000">
                <a:moveTo>
                  <a:pt x="2857500" y="0"/>
                </a:moveTo>
                <a:lnTo>
                  <a:pt x="0" y="0"/>
                </a:lnTo>
                <a:lnTo>
                  <a:pt x="0" y="6858000"/>
                </a:lnTo>
                <a:lnTo>
                  <a:pt x="2857500" y="6858000"/>
                </a:lnTo>
                <a:lnTo>
                  <a:pt x="2857500" y="0"/>
                </a:lnTo>
                <a:close/>
              </a:path>
            </a:pathLst>
          </a:custGeom>
          <a:solidFill>
            <a:srgbClr val="F1F1F1">
              <a:alpha val="3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011974"/>
            <a:ext cx="1036319" cy="685800"/>
          </a:xfrm>
          <a:custGeom>
            <a:avLst/>
            <a:gdLst/>
            <a:ahLst/>
            <a:cxnLst/>
            <a:rect l="l" t="t" r="r" b="b"/>
            <a:pathLst>
              <a:path w="1036319" h="685800">
                <a:moveTo>
                  <a:pt x="1036319" y="0"/>
                </a:moveTo>
                <a:lnTo>
                  <a:pt x="0" y="0"/>
                </a:lnTo>
                <a:lnTo>
                  <a:pt x="0" y="685800"/>
                </a:lnTo>
                <a:lnTo>
                  <a:pt x="1036319" y="685800"/>
                </a:lnTo>
                <a:lnTo>
                  <a:pt x="1036319" y="0"/>
                </a:lnTo>
                <a:close/>
              </a:path>
            </a:pathLst>
          </a:custGeom>
          <a:solidFill>
            <a:srgbClr val="001D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72689" y="1515181"/>
            <a:ext cx="8251190" cy="4272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s-ES" sz="1800" b="1" dirty="0"/>
              <a:t>¿Por qué es importante?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800" dirty="0"/>
          </a:p>
          <a:p>
            <a:r>
              <a:rPr lang="es-ES" sz="1800" dirty="0"/>
              <a:t>La prevención del conflicto de intereses protege los principios fundamentales de la contratación pública: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800" dirty="0"/>
              <a:t>Igualdad de trato.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800" dirty="0"/>
              <a:t>Transparencia.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800" dirty="0"/>
              <a:t>Libre competencia.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800" dirty="0"/>
              <a:t>Integridad en la gestión de los fondos públicos.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800" dirty="0"/>
              <a:t>Confianza de la ciudadanía.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ES" sz="1800" dirty="0"/>
          </a:p>
          <a:p>
            <a:r>
              <a:rPr lang="es-ES" sz="1800" dirty="0"/>
              <a:t>Su incumplimiento puede dar lugar a la anulación del procedimiento, responsabilidades disciplinarias, administrativas e incluso penales en los casos más graves.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endParaRPr sz="240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86503" y="310362"/>
            <a:ext cx="632078" cy="45906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98780">
              <a:lnSpc>
                <a:spcPct val="100000"/>
              </a:lnSpc>
              <a:spcBef>
                <a:spcPts val="90"/>
              </a:spcBef>
            </a:pPr>
            <a:r>
              <a:rPr spc="95" dirty="0"/>
              <a:t>Comité</a:t>
            </a:r>
            <a:r>
              <a:rPr spc="35" dirty="0"/>
              <a:t> </a:t>
            </a:r>
            <a:r>
              <a:rPr spc="85" dirty="0"/>
              <a:t>Ético</a:t>
            </a:r>
            <a:r>
              <a:rPr spc="25" dirty="0"/>
              <a:t> </a:t>
            </a:r>
            <a:r>
              <a:rPr spc="125" dirty="0"/>
              <a:t>Fundae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5278EC0-D88D-D31C-CA48-EC6336FF2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7BB036AC-3C55-106F-ECF2-A8FC57FB51B2}"/>
              </a:ext>
            </a:extLst>
          </p:cNvPr>
          <p:cNvSpPr/>
          <p:nvPr/>
        </p:nvSpPr>
        <p:spPr>
          <a:xfrm>
            <a:off x="0" y="1011974"/>
            <a:ext cx="1036319" cy="685800"/>
          </a:xfrm>
          <a:custGeom>
            <a:avLst/>
            <a:gdLst/>
            <a:ahLst/>
            <a:cxnLst/>
            <a:rect l="l" t="t" r="r" b="b"/>
            <a:pathLst>
              <a:path w="1036319" h="685800">
                <a:moveTo>
                  <a:pt x="1036319" y="0"/>
                </a:moveTo>
                <a:lnTo>
                  <a:pt x="0" y="0"/>
                </a:lnTo>
                <a:lnTo>
                  <a:pt x="0" y="685800"/>
                </a:lnTo>
                <a:lnTo>
                  <a:pt x="1036319" y="685800"/>
                </a:lnTo>
                <a:lnTo>
                  <a:pt x="1036319" y="0"/>
                </a:lnTo>
                <a:close/>
              </a:path>
            </a:pathLst>
          </a:custGeom>
          <a:solidFill>
            <a:srgbClr val="001D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1F286EB0-B6EB-FD74-305C-27D028E8B518}"/>
              </a:ext>
            </a:extLst>
          </p:cNvPr>
          <p:cNvSpPr txBox="1"/>
          <p:nvPr/>
        </p:nvSpPr>
        <p:spPr>
          <a:xfrm>
            <a:off x="1972689" y="990600"/>
            <a:ext cx="8251190" cy="5380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s-ES" sz="1800" b="1" dirty="0"/>
              <a:t>¿Quién puede tener un conflicto de intereses?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800" dirty="0"/>
          </a:p>
          <a:p>
            <a:r>
              <a:rPr lang="es-ES" sz="1800" dirty="0"/>
              <a:t>Muchas veces pensamos únicamente en la mesa de contratación.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800" dirty="0"/>
          </a:p>
          <a:p>
            <a:r>
              <a:rPr lang="es-ES" sz="1800" dirty="0"/>
              <a:t>Pero realmente intervienen muchas personas.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800" dirty="0"/>
              <a:t>quien detecta la necesidad.</a:t>
            </a:r>
            <a:endParaRPr lang="es-E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800" dirty="0"/>
              <a:t>quien redacta las prescripciones técnicas.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800" dirty="0"/>
              <a:t>quien elabora la memoria justificativa,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800" dirty="0"/>
              <a:t>quien participa en la valoración técnica.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800" dirty="0"/>
              <a:t>quien forma parte de la mesa de contratación.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800" dirty="0"/>
              <a:t>quien adjudica.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800" dirty="0"/>
              <a:t>quien supervisa la ejecución del contrato.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800" dirty="0"/>
              <a:t>quien certifica que el contrato se ha ejecutado correctamente.</a:t>
            </a:r>
          </a:p>
          <a:p>
            <a:endParaRPr lang="es-ES" sz="1800" dirty="0"/>
          </a:p>
          <a:p>
            <a:r>
              <a:rPr lang="es-ES" sz="1800" dirty="0"/>
              <a:t>Todos ellos deben actuar con independencia.</a:t>
            </a:r>
          </a:p>
          <a:p>
            <a:endParaRPr lang="es-ES" sz="1800" dirty="0"/>
          </a:p>
          <a:p>
            <a:r>
              <a:rPr lang="es-ES" sz="1800" dirty="0"/>
              <a:t>Por tanto, la prevención del conflicto de intereses afecta a toda la organización.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endParaRPr sz="2400" dirty="0">
              <a:latin typeface="Calibri"/>
              <a:cs typeface="Calibri"/>
            </a:endParaRPr>
          </a:p>
        </p:txBody>
      </p:sp>
      <p:pic>
        <p:nvPicPr>
          <p:cNvPr id="5" name="object 5">
            <a:extLst>
              <a:ext uri="{FF2B5EF4-FFF2-40B4-BE49-F238E27FC236}">
                <a16:creationId xmlns:a16="http://schemas.microsoft.com/office/drawing/2014/main" id="{6D7A4926-A65A-07FA-C86C-EC13616CF15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86503" y="310362"/>
            <a:ext cx="632078" cy="459064"/>
          </a:xfrm>
          <a:prstGeom prst="rect">
            <a:avLst/>
          </a:prstGeom>
        </p:spPr>
      </p:pic>
      <p:sp>
        <p:nvSpPr>
          <p:cNvPr id="6" name="object 6">
            <a:extLst>
              <a:ext uri="{FF2B5EF4-FFF2-40B4-BE49-F238E27FC236}">
                <a16:creationId xmlns:a16="http://schemas.microsoft.com/office/drawing/2014/main" id="{CC1846DC-7AA0-CB78-36C3-202BB57B0BF6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98780">
              <a:lnSpc>
                <a:spcPct val="100000"/>
              </a:lnSpc>
              <a:spcBef>
                <a:spcPts val="90"/>
              </a:spcBef>
            </a:pPr>
            <a:r>
              <a:rPr spc="95" dirty="0"/>
              <a:t>Comité</a:t>
            </a:r>
            <a:r>
              <a:rPr spc="35" dirty="0"/>
              <a:t> </a:t>
            </a:r>
            <a:r>
              <a:rPr spc="85" dirty="0"/>
              <a:t>Ético</a:t>
            </a:r>
            <a:r>
              <a:rPr spc="25" dirty="0"/>
              <a:t> </a:t>
            </a:r>
            <a:r>
              <a:rPr spc="125" dirty="0"/>
              <a:t>Fundae</a:t>
            </a:r>
          </a:p>
        </p:txBody>
      </p:sp>
    </p:spTree>
    <p:extLst>
      <p:ext uri="{BB962C8B-B14F-4D97-AF65-F5344CB8AC3E}">
        <p14:creationId xmlns:p14="http://schemas.microsoft.com/office/powerpoint/2010/main" val="2401199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533026" y="1524000"/>
            <a:ext cx="7618730" cy="4272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s-ES" sz="1800" b="1" dirty="0"/>
              <a:t>Ejemplos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800" dirty="0"/>
              <a:t>Un miembro de la mesa de contratación tiene un familiar que trabaja en una empresa licitadora.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ES" sz="1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800" dirty="0"/>
              <a:t>Un técnico redacta los pliegos favoreciendo a una empresa con la que mantiene una relación profesional previa.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ES" sz="1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800" dirty="0"/>
              <a:t>Un empleado público posee participaciones económicas en una empresa que concurre a la licitación.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/>
              <a:t>Un empleado conoce información privilegiada sobre una futura licitación y la comparte con una empresa antes de la publicación de los pliegos.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ES" sz="1800" dirty="0"/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endParaRPr sz="240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86503" y="310362"/>
            <a:ext cx="632078" cy="45906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98780">
              <a:lnSpc>
                <a:spcPct val="100000"/>
              </a:lnSpc>
              <a:spcBef>
                <a:spcPts val="90"/>
              </a:spcBef>
            </a:pPr>
            <a:r>
              <a:rPr spc="95" dirty="0"/>
              <a:t>Comité</a:t>
            </a:r>
            <a:r>
              <a:rPr spc="35" dirty="0"/>
              <a:t> </a:t>
            </a:r>
            <a:r>
              <a:rPr spc="85" dirty="0"/>
              <a:t>Ético</a:t>
            </a:r>
            <a:r>
              <a:rPr spc="25" dirty="0"/>
              <a:t> </a:t>
            </a:r>
            <a:r>
              <a:rPr spc="125" dirty="0"/>
              <a:t>Fundae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" y="633403"/>
            <a:ext cx="5524889" cy="612604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 algn="l">
              <a:lnSpc>
                <a:spcPts val="3890"/>
              </a:lnSpc>
              <a:spcBef>
                <a:spcPts val="585"/>
              </a:spcBef>
            </a:pPr>
            <a:r>
              <a:rPr lang="es-ES" dirty="0"/>
              <a:t>¿Cómo se previene?</a:t>
            </a:r>
            <a:endParaRPr sz="3600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48212" y="0"/>
            <a:ext cx="6528941" cy="685746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70953" y="2133600"/>
            <a:ext cx="4787900" cy="31034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s-ES" sz="1800" dirty="0"/>
              <a:t>Las principales medidas son:</a:t>
            </a:r>
          </a:p>
          <a:p>
            <a:endParaRPr lang="es-ES" sz="1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800" dirty="0"/>
              <a:t>Declaración de Ausencia de Conflicto de Intereses (DACI).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800" dirty="0"/>
              <a:t>Deber de abstención cuando exista un conflicto.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800" dirty="0"/>
              <a:t>Identificación y evaluación de riesgos.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800" dirty="0"/>
              <a:t>Controles internos y supervisión.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800" dirty="0"/>
              <a:t>Formación del personal implicado en la contratación.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endParaRPr sz="20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86632" y="6576626"/>
            <a:ext cx="1405255" cy="238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u="sng" spc="8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3"/>
              </a:rPr>
              <a:t>Esta</a:t>
            </a:r>
            <a:r>
              <a:rPr sz="700" u="sng" spc="6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sz="7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3"/>
              </a:rPr>
              <a:t>foto</a:t>
            </a:r>
            <a:r>
              <a:rPr sz="700" u="none" spc="65" dirty="0">
                <a:solidFill>
                  <a:srgbClr val="FFFFFF"/>
                </a:solidFill>
                <a:latin typeface="Calibri"/>
                <a:cs typeface="Calibri"/>
              </a:rPr>
              <a:t> de </a:t>
            </a:r>
            <a:r>
              <a:rPr sz="700" u="none" spc="60" dirty="0">
                <a:solidFill>
                  <a:srgbClr val="FFFFFF"/>
                </a:solidFill>
                <a:latin typeface="Calibri"/>
                <a:cs typeface="Calibri"/>
              </a:rPr>
              <a:t>Autor</a:t>
            </a:r>
            <a:r>
              <a:rPr sz="700" u="none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u="none" spc="40" dirty="0">
                <a:solidFill>
                  <a:srgbClr val="FFFFFF"/>
                </a:solidFill>
                <a:latin typeface="Calibri"/>
                <a:cs typeface="Calibri"/>
              </a:rPr>
              <a:t>desconocido </a:t>
            </a:r>
            <a:r>
              <a:rPr sz="700" u="none" spc="65" dirty="0">
                <a:solidFill>
                  <a:srgbClr val="FFFFFF"/>
                </a:solidFill>
                <a:latin typeface="Calibri"/>
                <a:cs typeface="Calibri"/>
              </a:rPr>
              <a:t>está</a:t>
            </a:r>
            <a:r>
              <a:rPr sz="700" u="none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u="none" spc="50" dirty="0">
                <a:solidFill>
                  <a:srgbClr val="FFFFFF"/>
                </a:solidFill>
                <a:latin typeface="Calibri"/>
                <a:cs typeface="Calibri"/>
              </a:rPr>
              <a:t>bajo</a:t>
            </a:r>
            <a:r>
              <a:rPr sz="700" u="none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u="none" spc="20" dirty="0">
                <a:solidFill>
                  <a:srgbClr val="FFFFFF"/>
                </a:solidFill>
                <a:latin typeface="Calibri"/>
                <a:cs typeface="Calibri"/>
              </a:rPr>
              <a:t>licencia</a:t>
            </a:r>
            <a:r>
              <a:rPr sz="700" u="none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u="sng" spc="1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4"/>
              </a:rPr>
              <a:t>CC</a:t>
            </a:r>
            <a:r>
              <a:rPr sz="700" u="sng" spc="7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700" u="sng" spc="1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4"/>
              </a:rPr>
              <a:t>BY-</a:t>
            </a:r>
            <a:r>
              <a:rPr sz="700" u="sng" spc="1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4"/>
              </a:rPr>
              <a:t>SA-</a:t>
            </a:r>
            <a:r>
              <a:rPr sz="700" u="sng" spc="6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4"/>
              </a:rPr>
              <a:t>NC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2288" y="6315226"/>
            <a:ext cx="15551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95" dirty="0">
                <a:latin typeface="Calibri"/>
                <a:cs typeface="Calibri"/>
              </a:rPr>
              <a:t>Comité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Ético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125" dirty="0">
                <a:latin typeface="Calibri"/>
                <a:cs typeface="Calibri"/>
              </a:rPr>
              <a:t>Fundae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186503" y="310362"/>
            <a:ext cx="632078" cy="45906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D21E45B-B89E-A953-163B-6CAD7891C5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2963" y="1066800"/>
            <a:ext cx="8820150" cy="5539978"/>
          </a:xfrm>
        </p:spPr>
        <p:txBody>
          <a:bodyPr/>
          <a:lstStyle/>
          <a:p>
            <a:r>
              <a:rPr lang="es-ES" b="1" dirty="0"/>
              <a:t>¿Qué ocurre si no se gestiona?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dirty="0"/>
              <a:t>Las consecuencias pueden ser importantes.</a:t>
            </a:r>
          </a:p>
          <a:p>
            <a:endParaRPr lang="es-ES" dirty="0"/>
          </a:p>
          <a:p>
            <a:r>
              <a:rPr lang="es-ES" u="sng" dirty="0"/>
              <a:t>Desde el punto de vista del procedimiento:</a:t>
            </a:r>
            <a:endParaRPr lang="es-ES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dirty="0"/>
              <a:t>Impugnación de la licitación.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dirty="0"/>
              <a:t>Nulidad de actuaciones.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dirty="0"/>
              <a:t>Pérdida de financiación europea.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u="sng" dirty="0"/>
              <a:t>Desde el punto de vista de la organización:</a:t>
            </a:r>
            <a:endParaRPr lang="es-ES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dirty="0"/>
              <a:t>Pérdida de confianza.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dirty="0"/>
              <a:t>Daño reputacional.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s-ES" dirty="0"/>
          </a:p>
          <a:p>
            <a:r>
              <a:rPr lang="es-ES" u="sng" dirty="0"/>
              <a:t>Y desde el punto de vista individual:</a:t>
            </a:r>
            <a:endParaRPr lang="es-ES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dirty="0"/>
              <a:t>Responsabilidades disciplinarias.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dirty="0"/>
              <a:t>Administrativas.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dirty="0"/>
              <a:t>Penales en los casos más graves.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99046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1600" y="609600"/>
            <a:ext cx="9093200" cy="14125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s-ES" dirty="0"/>
              <a:t>Conclusión</a:t>
            </a:r>
            <a:br>
              <a:rPr lang="es-ES" dirty="0"/>
            </a:br>
            <a:endParaRPr sz="4300" dirty="0"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1822963" y="1447800"/>
            <a:ext cx="8820150" cy="493660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es-ES" dirty="0"/>
              <a:t>El conflicto de intereses </a:t>
            </a:r>
            <a:r>
              <a:rPr lang="es-ES" b="1" dirty="0"/>
              <a:t>no equivale necesariamente a corrupción</a:t>
            </a:r>
            <a:r>
              <a:rPr lang="es-ES" dirty="0"/>
              <a:t>, pero constituye un riesgo que la legislación española obliga a prevenir y gestionar. Su correcta identificación garantiza que la contratación pública se desarrolle con objetividad, transparencia e igualdad de oportunidades para todos los licitadores.</a:t>
            </a:r>
          </a:p>
          <a:p>
            <a:endParaRPr lang="es-ES" dirty="0"/>
          </a:p>
          <a:p>
            <a:r>
              <a:rPr lang="es-ES" dirty="0"/>
              <a:t>El conflicto de intereses </a:t>
            </a:r>
            <a:r>
              <a:rPr lang="es-ES" b="1" dirty="0"/>
              <a:t>no pone en duda la honestidad de las personas</a:t>
            </a:r>
            <a:r>
              <a:rPr lang="es-ES" dirty="0"/>
              <a:t>.</a:t>
            </a:r>
          </a:p>
          <a:p>
            <a:r>
              <a:rPr lang="es-ES" dirty="0"/>
              <a:t>Lo que hace es reconocer que cualquier persona puede encontrarse, en algún momento, en una situación en la que sus intereses privados entren en tensión con el interés público.</a:t>
            </a:r>
          </a:p>
          <a:p>
            <a:endParaRPr lang="es-ES" dirty="0"/>
          </a:p>
          <a:p>
            <a:r>
              <a:rPr lang="es-ES" dirty="0"/>
              <a:t>Por eso el objetivo de la normativa no es sancionar, sino </a:t>
            </a:r>
            <a:r>
              <a:rPr lang="es-ES" b="1" dirty="0"/>
              <a:t>prevenir</a:t>
            </a:r>
            <a:r>
              <a:rPr lang="es-ES" dirty="0"/>
              <a:t>.</a:t>
            </a:r>
          </a:p>
          <a:p>
            <a:endParaRPr lang="es-ES" dirty="0"/>
          </a:p>
          <a:p>
            <a:r>
              <a:rPr lang="es-ES" dirty="0"/>
              <a:t>Una organización íntegra no es aquella en la que nunca aparecen conflictos de intereses</a:t>
            </a:r>
            <a:r>
              <a:rPr lang="es-ES"/>
              <a:t>, es </a:t>
            </a:r>
            <a:r>
              <a:rPr lang="es-ES" dirty="0"/>
              <a:t>aquella que dispone de mecanismos para identificarlos, declararlos y gestionarlos con transparencia.</a:t>
            </a:r>
          </a:p>
          <a:p>
            <a:endParaRPr lang="es-ES" dirty="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86503" y="310362"/>
            <a:ext cx="632078" cy="45906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98780">
              <a:lnSpc>
                <a:spcPct val="100000"/>
              </a:lnSpc>
              <a:spcBef>
                <a:spcPts val="90"/>
              </a:spcBef>
            </a:pPr>
            <a:r>
              <a:rPr spc="95" dirty="0"/>
              <a:t>Comité</a:t>
            </a:r>
            <a:r>
              <a:rPr spc="35" dirty="0"/>
              <a:t> </a:t>
            </a:r>
            <a:r>
              <a:rPr spc="85" dirty="0"/>
              <a:t>Ético</a:t>
            </a:r>
            <a:r>
              <a:rPr spc="25" dirty="0"/>
              <a:t> </a:t>
            </a:r>
            <a:r>
              <a:rPr spc="125" dirty="0"/>
              <a:t>Fundae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48550" y="5356885"/>
            <a:ext cx="2857500" cy="1501140"/>
          </a:xfrm>
          <a:custGeom>
            <a:avLst/>
            <a:gdLst/>
            <a:ahLst/>
            <a:cxnLst/>
            <a:rect l="l" t="t" r="r" b="b"/>
            <a:pathLst>
              <a:path w="2857500" h="1501140">
                <a:moveTo>
                  <a:pt x="0" y="1501114"/>
                </a:moveTo>
                <a:lnTo>
                  <a:pt x="2857500" y="1501114"/>
                </a:lnTo>
                <a:lnTo>
                  <a:pt x="2857500" y="0"/>
                </a:lnTo>
                <a:lnTo>
                  <a:pt x="0" y="0"/>
                </a:lnTo>
                <a:lnTo>
                  <a:pt x="0" y="1501114"/>
                </a:lnTo>
                <a:close/>
              </a:path>
            </a:pathLst>
          </a:custGeom>
          <a:solidFill>
            <a:srgbClr val="F1F1F1">
              <a:alpha val="3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5034" y="79375"/>
            <a:ext cx="12060766" cy="5864225"/>
            <a:chOff x="55034" y="-30942"/>
            <a:chExt cx="12214529" cy="5864225"/>
          </a:xfrm>
        </p:grpSpPr>
        <p:sp>
          <p:nvSpPr>
            <p:cNvPr id="4" name="object 4"/>
            <p:cNvSpPr/>
            <p:nvPr/>
          </p:nvSpPr>
          <p:spPr>
            <a:xfrm>
              <a:off x="7448550" y="0"/>
              <a:ext cx="2857500" cy="507365"/>
            </a:xfrm>
            <a:custGeom>
              <a:avLst/>
              <a:gdLst/>
              <a:ahLst/>
              <a:cxnLst/>
              <a:rect l="l" t="t" r="r" b="b"/>
              <a:pathLst>
                <a:path w="2857500" h="507365">
                  <a:moveTo>
                    <a:pt x="0" y="507326"/>
                  </a:moveTo>
                  <a:lnTo>
                    <a:pt x="2857500" y="507326"/>
                  </a:lnTo>
                  <a:lnTo>
                    <a:pt x="2857500" y="0"/>
                  </a:lnTo>
                  <a:lnTo>
                    <a:pt x="0" y="0"/>
                  </a:lnTo>
                  <a:lnTo>
                    <a:pt x="0" y="507326"/>
                  </a:lnTo>
                  <a:close/>
                </a:path>
              </a:pathLst>
            </a:custGeom>
            <a:solidFill>
              <a:srgbClr val="F1F1F1">
                <a:alpha val="3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54308" y="507326"/>
              <a:ext cx="7538084" cy="4850130"/>
            </a:xfrm>
            <a:custGeom>
              <a:avLst/>
              <a:gdLst/>
              <a:ahLst/>
              <a:cxnLst/>
              <a:rect l="l" t="t" r="r" b="b"/>
              <a:pathLst>
                <a:path w="7538084" h="4850130">
                  <a:moveTo>
                    <a:pt x="7537691" y="0"/>
                  </a:moveTo>
                  <a:lnTo>
                    <a:pt x="0" y="0"/>
                  </a:lnTo>
                  <a:lnTo>
                    <a:pt x="0" y="4849558"/>
                  </a:lnTo>
                  <a:lnTo>
                    <a:pt x="7537691" y="4849558"/>
                  </a:lnTo>
                  <a:lnTo>
                    <a:pt x="7537691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5034" y="-30942"/>
              <a:ext cx="12214529" cy="5864225"/>
            </a:xfrm>
            <a:custGeom>
              <a:avLst/>
              <a:gdLst/>
              <a:ahLst/>
              <a:cxnLst/>
              <a:rect l="l" t="t" r="r" b="b"/>
              <a:pathLst>
                <a:path w="4654550" h="5864225">
                  <a:moveTo>
                    <a:pt x="4654296" y="0"/>
                  </a:moveTo>
                  <a:lnTo>
                    <a:pt x="0" y="0"/>
                  </a:lnTo>
                  <a:lnTo>
                    <a:pt x="0" y="5864225"/>
                  </a:lnTo>
                  <a:lnTo>
                    <a:pt x="4654296" y="5864225"/>
                  </a:lnTo>
                  <a:lnTo>
                    <a:pt x="4654296" y="0"/>
                  </a:lnTo>
                  <a:close/>
                </a:path>
              </a:pathLst>
            </a:custGeom>
            <a:solidFill>
              <a:srgbClr val="001D8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83185" y="1122951"/>
            <a:ext cx="3512820" cy="633507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endParaRPr sz="40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98780">
              <a:lnSpc>
                <a:spcPct val="100000"/>
              </a:lnSpc>
              <a:spcBef>
                <a:spcPts val="90"/>
              </a:spcBef>
            </a:pPr>
            <a:r>
              <a:rPr spc="95" dirty="0"/>
              <a:t>Comité</a:t>
            </a:r>
            <a:r>
              <a:rPr spc="35" dirty="0"/>
              <a:t> </a:t>
            </a:r>
            <a:r>
              <a:rPr spc="85" dirty="0"/>
              <a:t>Ético</a:t>
            </a:r>
            <a:r>
              <a:rPr spc="25" dirty="0"/>
              <a:t> </a:t>
            </a:r>
            <a:r>
              <a:rPr spc="125" dirty="0"/>
              <a:t>Fundae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DA4F594-F47F-A7A3-178F-B3B9359AA092}"/>
              </a:ext>
            </a:extLst>
          </p:cNvPr>
          <p:cNvSpPr txBox="1"/>
          <p:nvPr/>
        </p:nvSpPr>
        <p:spPr>
          <a:xfrm>
            <a:off x="1726208" y="1905000"/>
            <a:ext cx="9017992" cy="1950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2800" b="1" i="1" kern="100" dirty="0">
                <a:solidFill>
                  <a:schemeClr val="bg1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"La integridad en la contratación pública no consiste solo en actuar con imparcialidad, sino también en evitar cualquier situación que pueda hacer dudar de ella."</a:t>
            </a:r>
            <a:endParaRPr lang="es-ES" sz="2800" kern="100" dirty="0">
              <a:solidFill>
                <a:schemeClr val="bg1"/>
              </a:solidFill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16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578350"/>
            <a:ext cx="12188825" cy="2279650"/>
            <a:chOff x="0" y="4578350"/>
            <a:chExt cx="12188825" cy="2279650"/>
          </a:xfrm>
        </p:grpSpPr>
        <p:sp>
          <p:nvSpPr>
            <p:cNvPr id="3" name="object 3"/>
            <p:cNvSpPr/>
            <p:nvPr/>
          </p:nvSpPr>
          <p:spPr>
            <a:xfrm>
              <a:off x="0" y="4578350"/>
              <a:ext cx="12188825" cy="2279650"/>
            </a:xfrm>
            <a:custGeom>
              <a:avLst/>
              <a:gdLst/>
              <a:ahLst/>
              <a:cxnLst/>
              <a:rect l="l" t="t" r="r" b="b"/>
              <a:pathLst>
                <a:path w="12188825" h="2279650">
                  <a:moveTo>
                    <a:pt x="12188825" y="0"/>
                  </a:moveTo>
                  <a:lnTo>
                    <a:pt x="0" y="0"/>
                  </a:lnTo>
                  <a:lnTo>
                    <a:pt x="0" y="2279650"/>
                  </a:lnTo>
                  <a:lnTo>
                    <a:pt x="12188825" y="2279650"/>
                  </a:lnTo>
                  <a:lnTo>
                    <a:pt x="12188825" y="0"/>
                  </a:lnTo>
                  <a:close/>
                </a:path>
              </a:pathLst>
            </a:custGeom>
            <a:solidFill>
              <a:srgbClr val="0E28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36950" y="4578350"/>
              <a:ext cx="5118100" cy="83820"/>
            </a:xfrm>
            <a:custGeom>
              <a:avLst/>
              <a:gdLst/>
              <a:ahLst/>
              <a:cxnLst/>
              <a:rect l="l" t="t" r="r" b="b"/>
              <a:pathLst>
                <a:path w="5118100" h="83820">
                  <a:moveTo>
                    <a:pt x="0" y="83223"/>
                  </a:moveTo>
                  <a:lnTo>
                    <a:pt x="5118100" y="83223"/>
                  </a:lnTo>
                  <a:lnTo>
                    <a:pt x="5118100" y="0"/>
                  </a:lnTo>
                  <a:lnTo>
                    <a:pt x="0" y="0"/>
                  </a:lnTo>
                  <a:lnTo>
                    <a:pt x="0" y="83223"/>
                  </a:lnTo>
                  <a:close/>
                </a:path>
              </a:pathLst>
            </a:custGeom>
            <a:solidFill>
              <a:srgbClr val="001D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232579" y="5125959"/>
            <a:ext cx="9956165" cy="96629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  <a:tabLst>
                <a:tab pos="1150620" algn="l"/>
                <a:tab pos="3107690" algn="l"/>
                <a:tab pos="4391025" algn="l"/>
                <a:tab pos="5844540" algn="l"/>
                <a:tab pos="7599045" algn="l"/>
                <a:tab pos="8264525" algn="l"/>
              </a:tabLst>
            </a:pPr>
            <a:r>
              <a:rPr sz="3200" b="1" spc="345" dirty="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3200" b="1" spc="160" dirty="0">
                <a:solidFill>
                  <a:srgbClr val="FFFFFF"/>
                </a:solidFill>
                <a:latin typeface="Calibri"/>
                <a:cs typeface="Calibri"/>
              </a:rPr>
              <a:t>cualquier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3200" b="1" spc="195" dirty="0">
                <a:solidFill>
                  <a:srgbClr val="FFFFFF"/>
                </a:solidFill>
                <a:latin typeface="Calibri"/>
                <a:cs typeface="Calibri"/>
              </a:rPr>
              <a:t>duda,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3200" b="1" spc="170" dirty="0">
                <a:solidFill>
                  <a:srgbClr val="FFFFFF"/>
                </a:solidFill>
                <a:latin typeface="Calibri"/>
                <a:cs typeface="Calibri"/>
              </a:rPr>
              <a:t>podéis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3200" b="1" spc="185" dirty="0">
                <a:solidFill>
                  <a:srgbClr val="FFFFFF"/>
                </a:solidFill>
                <a:latin typeface="Calibri"/>
                <a:cs typeface="Calibri"/>
              </a:rPr>
              <a:t>poneros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3200" b="1" spc="2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3200" b="1" spc="175" dirty="0">
                <a:solidFill>
                  <a:srgbClr val="FFFFFF"/>
                </a:solidFill>
                <a:latin typeface="Calibri"/>
                <a:cs typeface="Calibri"/>
              </a:rPr>
              <a:t>contacto </a:t>
            </a:r>
            <a:r>
              <a:rPr sz="3200" b="1" spc="195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95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32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195" dirty="0">
                <a:solidFill>
                  <a:srgbClr val="FFFFFF"/>
                </a:solidFill>
                <a:latin typeface="Calibri"/>
                <a:cs typeface="Calibri"/>
              </a:rPr>
              <a:t>Comité</a:t>
            </a:r>
            <a:r>
              <a:rPr sz="3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225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2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32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145" dirty="0">
                <a:solidFill>
                  <a:srgbClr val="FFFFFF"/>
                </a:solidFill>
                <a:latin typeface="Calibri"/>
                <a:cs typeface="Calibri"/>
              </a:rPr>
              <a:t>dirección</a:t>
            </a:r>
            <a:r>
              <a:rPr sz="32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u="sng" spc="135" dirty="0">
                <a:solidFill>
                  <a:srgbClr val="FFC000"/>
                </a:solidFill>
                <a:uFill>
                  <a:solidFill>
                    <a:srgbClr val="E1A614"/>
                  </a:solidFill>
                </a:uFill>
                <a:latin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comiteetico@fundae.es</a:t>
            </a:r>
            <a:endParaRPr sz="3200" dirty="0">
              <a:solidFill>
                <a:srgbClr val="FFC000"/>
              </a:solidFill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2" y="0"/>
            <a:ext cx="12192000" cy="4578350"/>
            <a:chOff x="12" y="0"/>
            <a:chExt cx="12192000" cy="457835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1075" y="72339"/>
              <a:ext cx="11569837" cy="450514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" y="0"/>
              <a:ext cx="12191987" cy="45783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132565" y="272326"/>
              <a:ext cx="669785" cy="486448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98780">
              <a:lnSpc>
                <a:spcPct val="100000"/>
              </a:lnSpc>
              <a:spcBef>
                <a:spcPts val="90"/>
              </a:spcBef>
            </a:pPr>
            <a:r>
              <a:rPr spc="95" dirty="0"/>
              <a:t>Comité</a:t>
            </a:r>
            <a:r>
              <a:rPr spc="35" dirty="0"/>
              <a:t> </a:t>
            </a:r>
            <a:r>
              <a:rPr spc="85" dirty="0"/>
              <a:t>Ético</a:t>
            </a:r>
            <a:r>
              <a:rPr spc="25" dirty="0"/>
              <a:t> </a:t>
            </a:r>
            <a:r>
              <a:rPr spc="125" dirty="0"/>
              <a:t>Fundae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11" y="0"/>
            <a:ext cx="12190730" cy="4953000"/>
          </a:xfrm>
          <a:custGeom>
            <a:avLst/>
            <a:gdLst/>
            <a:ahLst/>
            <a:cxnLst/>
            <a:rect l="l" t="t" r="r" b="b"/>
            <a:pathLst>
              <a:path w="12190730" h="4953000">
                <a:moveTo>
                  <a:pt x="0" y="4953000"/>
                </a:moveTo>
                <a:lnTo>
                  <a:pt x="12190501" y="4953000"/>
                </a:lnTo>
                <a:lnTo>
                  <a:pt x="12190501" y="0"/>
                </a:lnTo>
                <a:lnTo>
                  <a:pt x="0" y="0"/>
                </a:lnTo>
                <a:lnTo>
                  <a:pt x="0" y="4953000"/>
                </a:lnTo>
                <a:close/>
              </a:path>
            </a:pathLst>
          </a:custGeom>
          <a:solidFill>
            <a:srgbClr val="001D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76019" y="3518533"/>
            <a:ext cx="630428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b="1" spc="470" dirty="0">
                <a:solidFill>
                  <a:srgbClr val="FFFFFF"/>
                </a:solidFill>
                <a:latin typeface="Calibri"/>
                <a:cs typeface="Calibri"/>
              </a:rPr>
              <a:t>Muchas</a:t>
            </a:r>
            <a:r>
              <a:rPr sz="6600" b="1" spc="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600" b="1" spc="600" dirty="0">
                <a:solidFill>
                  <a:srgbClr val="FFFFFF"/>
                </a:solidFill>
                <a:latin typeface="Calibri"/>
                <a:cs typeface="Calibri"/>
              </a:rPr>
              <a:t>gracias</a:t>
            </a:r>
            <a:endParaRPr sz="66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11" y="4953000"/>
            <a:ext cx="12189460" cy="1905000"/>
          </a:xfrm>
          <a:custGeom>
            <a:avLst/>
            <a:gdLst/>
            <a:ahLst/>
            <a:cxnLst/>
            <a:rect l="l" t="t" r="r" b="b"/>
            <a:pathLst>
              <a:path w="12189460" h="1905000">
                <a:moveTo>
                  <a:pt x="12188952" y="0"/>
                </a:moveTo>
                <a:lnTo>
                  <a:pt x="0" y="0"/>
                </a:lnTo>
                <a:lnTo>
                  <a:pt x="0" y="1905000"/>
                </a:lnTo>
                <a:lnTo>
                  <a:pt x="12188952" y="1905000"/>
                </a:lnTo>
                <a:lnTo>
                  <a:pt x="12188952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94958" y="5303075"/>
            <a:ext cx="3462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135" dirty="0">
                <a:solidFill>
                  <a:schemeClr val="bg1"/>
                </a:solidFill>
                <a:latin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comiteetico@fundae.es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32566" y="272326"/>
            <a:ext cx="669785" cy="48644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195789" y="6316597"/>
            <a:ext cx="1941614" cy="19620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98780">
              <a:lnSpc>
                <a:spcPct val="100000"/>
              </a:lnSpc>
              <a:spcBef>
                <a:spcPts val="90"/>
              </a:spcBef>
            </a:pPr>
            <a:r>
              <a:rPr spc="95" dirty="0">
                <a:solidFill>
                  <a:schemeClr val="bg1"/>
                </a:solidFill>
              </a:rPr>
              <a:t>Comité</a:t>
            </a:r>
            <a:r>
              <a:rPr spc="35" dirty="0">
                <a:solidFill>
                  <a:schemeClr val="bg1"/>
                </a:solidFill>
              </a:rPr>
              <a:t> </a:t>
            </a:r>
            <a:r>
              <a:rPr spc="85" dirty="0">
                <a:solidFill>
                  <a:schemeClr val="bg1"/>
                </a:solidFill>
              </a:rPr>
              <a:t>Ético</a:t>
            </a:r>
            <a:r>
              <a:rPr spc="25" dirty="0">
                <a:solidFill>
                  <a:schemeClr val="bg1"/>
                </a:solidFill>
              </a:rPr>
              <a:t> </a:t>
            </a:r>
            <a:r>
              <a:rPr spc="125" dirty="0">
                <a:solidFill>
                  <a:schemeClr val="bg1"/>
                </a:solidFill>
              </a:rPr>
              <a:t>Fundae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8cac0e4-ef6e-4174-980e-78ac8dafa870" xsi:nil="true"/>
    <lcf76f155ced4ddcb4097134ff3c332f xmlns="f103f57b-3bd2-478b-b0f3-90724e6f7e7e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244FF361C595A4198AECA1765E5C736" ma:contentTypeVersion="17" ma:contentTypeDescription="Crear nuevo documento." ma:contentTypeScope="" ma:versionID="19fb8360868d8888fabc9f5aacddd335">
  <xsd:schema xmlns:xsd="http://www.w3.org/2001/XMLSchema" xmlns:xs="http://www.w3.org/2001/XMLSchema" xmlns:p="http://schemas.microsoft.com/office/2006/metadata/properties" xmlns:ns2="f103f57b-3bd2-478b-b0f3-90724e6f7e7e" xmlns:ns3="88cac0e4-ef6e-4174-980e-78ac8dafa870" targetNamespace="http://schemas.microsoft.com/office/2006/metadata/properties" ma:root="true" ma:fieldsID="b772c91c0ff02f3e12a929adc73a677c" ns2:_="" ns3:_="">
    <xsd:import namespace="f103f57b-3bd2-478b-b0f3-90724e6f7e7e"/>
    <xsd:import namespace="88cac0e4-ef6e-4174-980e-78ac8dafa8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03f57b-3bd2-478b-b0f3-90724e6f7e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Etiquetas de imagen" ma:readOnly="false" ma:fieldId="{5cf76f15-5ced-4ddc-b409-7134ff3c332f}" ma:taxonomyMulti="true" ma:sspId="218007eb-9f6d-45db-af4c-878343264cf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cac0e4-ef6e-4174-980e-78ac8dafa87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89db29d-d52a-4df1-a8ce-54706a80af11}" ma:internalName="TaxCatchAll" ma:showField="CatchAllData" ma:web="88cac0e4-ef6e-4174-980e-78ac8dafa8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134B9ED-7D5A-41F0-8D64-EF710E15C73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41945D2-DF22-457B-91BD-4B0180CF30C2}">
  <ds:schemaRefs>
    <ds:schemaRef ds:uri="http://schemas.microsoft.com/office/2006/metadata/properties"/>
    <ds:schemaRef ds:uri="http://schemas.microsoft.com/office/infopath/2007/PartnerControls"/>
    <ds:schemaRef ds:uri="88cac0e4-ef6e-4174-980e-78ac8dafa870"/>
    <ds:schemaRef ds:uri="f103f57b-3bd2-478b-b0f3-90724e6f7e7e"/>
    <ds:schemaRef ds:uri="45c61047-bdd0-4dc1-abd4-b69859e06b5b"/>
    <ds:schemaRef ds:uri="5da49158-73d4-4d6c-848b-00b4e389bb7b"/>
  </ds:schemaRefs>
</ds:datastoreItem>
</file>

<file path=customXml/itemProps3.xml><?xml version="1.0" encoding="utf-8"?>
<ds:datastoreItem xmlns:ds="http://schemas.openxmlformats.org/officeDocument/2006/customXml" ds:itemID="{7F3A2112-ED2B-453F-A8BA-4E3091870E5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</TotalTime>
  <Words>810</Words>
  <Application>Microsoft Office PowerPoint</Application>
  <PresentationFormat>Panorámica</PresentationFormat>
  <Paragraphs>99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Aptos</vt:lpstr>
      <vt:lpstr>Arial</vt:lpstr>
      <vt:lpstr>Calibri</vt:lpstr>
      <vt:lpstr>Office Theme</vt:lpstr>
      <vt:lpstr>CONFLICTO DE INTERÉS EN LA CONTRATACIÓN PÚBLICA</vt:lpstr>
      <vt:lpstr>Marco normativo </vt:lpstr>
      <vt:lpstr>Según el artículo 64 de la LCSP, existe conflicto de intereses cuando una persona que participa en un procedimiento de contratación tiene un interés financiero, económico o personal, directo o indirecto, que pueda comprometer, o parecer que compromete, su imparcialidad e independencia.  Es importante destacar que no es necesario que exista una actuación irregular, basta con que exista un riesgo para la objetividad de la decisión. </vt:lpstr>
      <vt:lpstr>Presentación de PowerPoint</vt:lpstr>
      <vt:lpstr>Presentación de PowerPoint</vt:lpstr>
      <vt:lpstr>Presentación de PowerPoint</vt:lpstr>
      <vt:lpstr>¿Cómo se previene?</vt:lpstr>
      <vt:lpstr>Presentación de PowerPoint</vt:lpstr>
      <vt:lpstr>Conclusión 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María del Carmen Martinez Velazquez</dc:creator>
  <cp:lastModifiedBy>Juan de Avila Mazon Satrustegui</cp:lastModifiedBy>
  <cp:revision>12</cp:revision>
  <dcterms:created xsi:type="dcterms:W3CDTF">2025-07-10T11:24:03Z</dcterms:created>
  <dcterms:modified xsi:type="dcterms:W3CDTF">2026-06-30T11:34:17Z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0x0101007244FF361C595A4198AECA1765E5C736</vt:lpwstr>
  </property>
  <property fmtid="{D5CDD505-2E9C-101B-9397-08002B2CF9AE}" pid="3" name="Created">
    <vt:filetime>2025-06-09T00:00:00Z</vt:filetime>
  </property>
  <property fmtid="{D5CDD505-2E9C-101B-9397-08002B2CF9AE}" pid="4" name="Creator">
    <vt:lpwstr>Acrobat PDFMaker 25 para PowerPoint</vt:lpwstr>
  </property>
  <property fmtid="{D5CDD505-2E9C-101B-9397-08002B2CF9AE}" pid="5" name="LastSaved">
    <vt:filetime>2025-07-10T00:00:00Z</vt:filetime>
  </property>
  <property fmtid="{D5CDD505-2E9C-101B-9397-08002B2CF9AE}" pid="6" name="Producer">
    <vt:lpwstr>Adobe PDF Library 25.1.250</vt:lpwstr>
  </property>
  <property fmtid="{D5CDD505-2E9C-101B-9397-08002B2CF9AE}" pid="7" name="MediaServiceImageTags">
    <vt:lpwstr/>
  </property>
</Properties>
</file>